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72" y="1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ED8EF-6997-44FF-BC0D-96EBEE2C01E0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3E99C-11BF-4A38-9B69-D6F8016C7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212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ED8EF-6997-44FF-BC0D-96EBEE2C01E0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3E99C-11BF-4A38-9B69-D6F8016C7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395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ED8EF-6997-44FF-BC0D-96EBEE2C01E0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3E99C-11BF-4A38-9B69-D6F8016C7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25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ED8EF-6997-44FF-BC0D-96EBEE2C01E0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3E99C-11BF-4A38-9B69-D6F8016C7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86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ED8EF-6997-44FF-BC0D-96EBEE2C01E0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3E99C-11BF-4A38-9B69-D6F8016C7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71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ED8EF-6997-44FF-BC0D-96EBEE2C01E0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3E99C-11BF-4A38-9B69-D6F8016C7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753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ED8EF-6997-44FF-BC0D-96EBEE2C01E0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3E99C-11BF-4A38-9B69-D6F8016C7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991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ED8EF-6997-44FF-BC0D-96EBEE2C01E0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3E99C-11BF-4A38-9B69-D6F8016C7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945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ED8EF-6997-44FF-BC0D-96EBEE2C01E0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3E99C-11BF-4A38-9B69-D6F8016C7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506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ED8EF-6997-44FF-BC0D-96EBEE2C01E0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3E99C-11BF-4A38-9B69-D6F8016C7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104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ED8EF-6997-44FF-BC0D-96EBEE2C01E0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3E99C-11BF-4A38-9B69-D6F8016C7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080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ED8EF-6997-44FF-BC0D-96EBEE2C01E0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3E99C-11BF-4A38-9B69-D6F8016C7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278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ZbHmh06HJqk" TargetMode="External"/><Relationship Id="rId2" Type="http://schemas.openxmlformats.org/officeDocument/2006/relationships/hyperlink" Target="https://youtu.be/134wusZ9nEo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46652" y="357808"/>
            <a:ext cx="7454348" cy="596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Bahnschrift SemiBold" panose="020B0502040204020203" pitchFamily="34" charset="0"/>
              </a:rPr>
              <a:t>Уважаемые коллеги</a:t>
            </a:r>
            <a:r>
              <a:rPr lang="ru-RU" b="1" dirty="0">
                <a:latin typeface="Bahnschrift SemiBold" panose="020B0502040204020203" pitchFamily="34" charset="0"/>
              </a:rPr>
              <a:t>, для практической работы по допплерографии хочу предложить вам  видео-материал, изложенный  на </a:t>
            </a:r>
            <a:r>
              <a:rPr lang="ru-RU" b="1" dirty="0" smtClean="0">
                <a:latin typeface="Bahnschrift SemiBold" panose="020B0502040204020203" pitchFamily="34" charset="0"/>
              </a:rPr>
              <a:t>канале</a:t>
            </a:r>
          </a:p>
          <a:p>
            <a:pPr algn="ctr"/>
            <a:r>
              <a:rPr lang="ru-RU" dirty="0" smtClean="0">
                <a:solidFill>
                  <a:srgbClr val="C00000"/>
                </a:solidFill>
                <a:latin typeface="Bahnschrift SemiBold" panose="020B0502040204020203" pitchFamily="34" charset="0"/>
              </a:rPr>
              <a:t>УЗДГ-Актуальные </a:t>
            </a:r>
            <a:r>
              <a:rPr lang="ru-RU" dirty="0">
                <a:solidFill>
                  <a:srgbClr val="C00000"/>
                </a:solidFill>
                <a:latin typeface="Bahnschrift SemiBold" panose="020B0502040204020203" pitchFamily="34" charset="0"/>
              </a:rPr>
              <a:t>вопросы практической допплерографии. Елизарова Р.А. </a:t>
            </a:r>
            <a:endParaRPr lang="ru-RU" dirty="0" smtClean="0">
              <a:solidFill>
                <a:srgbClr val="C00000"/>
              </a:solidFill>
              <a:latin typeface="Bahnschrift SemiBold" panose="020B0502040204020203" pitchFamily="34" charset="0"/>
            </a:endParaRPr>
          </a:p>
          <a:p>
            <a:endParaRPr lang="en-US" dirty="0">
              <a:solidFill>
                <a:srgbClr val="C00000"/>
              </a:solidFill>
              <a:latin typeface="Bahnschrift SemiBold" panose="020B0502040204020203" pitchFamily="34" charset="0"/>
            </a:endParaRPr>
          </a:p>
          <a:p>
            <a:r>
              <a:rPr lang="ru-RU" dirty="0">
                <a:solidFill>
                  <a:srgbClr val="0070C0"/>
                </a:solidFill>
                <a:latin typeface="Bahnschrift SemiBold" panose="020B0502040204020203" pitchFamily="34" charset="0"/>
              </a:rPr>
              <a:t>Канал посвящается Актуальным вопросам ПРАКТИЧЕСКОЙ допплерографии, тем вопросам, которые не освещены должным образом на курсах по допплерографии  и в литературе. </a:t>
            </a:r>
            <a:endParaRPr lang="ru-RU" dirty="0" smtClean="0">
              <a:solidFill>
                <a:srgbClr val="0070C0"/>
              </a:solidFill>
              <a:latin typeface="Bahnschrift SemiBold" panose="020B0502040204020203" pitchFamily="34" charset="0"/>
            </a:endParaRPr>
          </a:p>
          <a:p>
            <a:endParaRPr lang="ru-RU" dirty="0" smtClean="0">
              <a:solidFill>
                <a:srgbClr val="0070C0"/>
              </a:solidFill>
              <a:latin typeface="Bahnschrift SemiBold" panose="020B0502040204020203" pitchFamily="34" charset="0"/>
            </a:endParaRPr>
          </a:p>
          <a:p>
            <a:pPr algn="ctr"/>
            <a:r>
              <a:rPr lang="ru-RU" sz="2000" dirty="0" smtClean="0">
                <a:solidFill>
                  <a:srgbClr val="FF0000"/>
                </a:solidFill>
                <a:latin typeface="Bahnschrift SemiBold" panose="020B0502040204020203" pitchFamily="34" charset="0"/>
              </a:rPr>
              <a:t>Вышли выпуски:</a:t>
            </a:r>
            <a:endParaRPr lang="en-US" sz="2000" dirty="0" smtClean="0">
              <a:solidFill>
                <a:srgbClr val="FF0000"/>
              </a:solidFill>
              <a:latin typeface="Bahnschrift SemiBold" panose="020B0502040204020203" pitchFamily="34" charset="0"/>
            </a:endParaRPr>
          </a:p>
          <a:p>
            <a:r>
              <a:rPr lang="ru-RU" dirty="0" smtClean="0">
                <a:latin typeface="Bahnschrift SemiBold" panose="020B0502040204020203" pitchFamily="34" charset="0"/>
              </a:rPr>
              <a:t>Выпуск 1 «Расчёт процента стеноза по диаметру»;</a:t>
            </a:r>
            <a:endParaRPr lang="en-US" dirty="0" smtClean="0">
              <a:latin typeface="Bahnschrift SemiBold" panose="020B0502040204020203" pitchFamily="34" charset="0"/>
            </a:endParaRPr>
          </a:p>
          <a:p>
            <a:r>
              <a:rPr lang="ru-RU" dirty="0" smtClean="0">
                <a:latin typeface="Bahnschrift SemiBold" panose="020B0502040204020203" pitchFamily="34" charset="0"/>
              </a:rPr>
              <a:t>Выпуск 2 «Расчёт процента стеноза по площади»;</a:t>
            </a:r>
            <a:endParaRPr lang="en-US" dirty="0" smtClean="0">
              <a:latin typeface="Bahnschrift SemiBold" panose="020B0502040204020203" pitchFamily="34" charset="0"/>
            </a:endParaRPr>
          </a:p>
          <a:p>
            <a:r>
              <a:rPr lang="ru-RU" dirty="0" smtClean="0">
                <a:latin typeface="Bahnschrift SemiBold" panose="020B0502040204020203" pitchFamily="34" charset="0"/>
              </a:rPr>
              <a:t>Выпуски 3, 4, 5 «Ультразвуковая диагностика атеросклероза, практическая допплерография.», </a:t>
            </a:r>
            <a:endParaRPr lang="en-US" dirty="0" smtClean="0">
              <a:latin typeface="Bahnschrift SemiBold" panose="020B0502040204020203" pitchFamily="34" charset="0"/>
            </a:endParaRPr>
          </a:p>
          <a:p>
            <a:r>
              <a:rPr lang="ru-RU" dirty="0" smtClean="0">
                <a:latin typeface="Bahnschrift SemiBold" panose="020B0502040204020203" pitchFamily="34" charset="0"/>
              </a:rPr>
              <a:t>Часть 1, 2, 3.</a:t>
            </a:r>
            <a:endParaRPr lang="en-US" dirty="0" smtClean="0">
              <a:latin typeface="Bahnschrift SemiBold" panose="020B0502040204020203" pitchFamily="34" charset="0"/>
            </a:endParaRPr>
          </a:p>
          <a:p>
            <a:endParaRPr lang="ru-RU" dirty="0" smtClean="0">
              <a:latin typeface="Bahnschrift SemiBold" panose="020B0502040204020203" pitchFamily="34" charset="0"/>
            </a:endParaRPr>
          </a:p>
          <a:p>
            <a:r>
              <a:rPr lang="ru-RU" dirty="0" smtClean="0">
                <a:latin typeface="Bahnschrift SemiBold" panose="020B0502040204020203" pitchFamily="34" charset="0"/>
              </a:rPr>
              <a:t>Ниже ссылки на видео-презентации, посвященные методике расчёта процента стеноза артерии при допплерографии:</a:t>
            </a:r>
          </a:p>
          <a:p>
            <a:r>
              <a:rPr lang="en-US" u="sng" dirty="0" smtClean="0">
                <a:latin typeface="Bahnschrift SemiBold" panose="020B0502040204020203" pitchFamily="34" charset="0"/>
                <a:hlinkClick r:id="rId2"/>
              </a:rPr>
              <a:t>https</a:t>
            </a:r>
            <a:r>
              <a:rPr lang="ru-RU" u="sng" dirty="0" smtClean="0">
                <a:latin typeface="Bahnschrift SemiBold" panose="020B0502040204020203" pitchFamily="34" charset="0"/>
                <a:hlinkClick r:id="rId2"/>
              </a:rPr>
              <a:t>://</a:t>
            </a:r>
            <a:r>
              <a:rPr lang="en-US" u="sng" dirty="0" err="1" smtClean="0">
                <a:latin typeface="Bahnschrift SemiBold" panose="020B0502040204020203" pitchFamily="34" charset="0"/>
                <a:hlinkClick r:id="rId2"/>
              </a:rPr>
              <a:t>youtu</a:t>
            </a:r>
            <a:r>
              <a:rPr lang="ru-RU" u="sng" dirty="0" smtClean="0">
                <a:latin typeface="Bahnschrift SemiBold" panose="020B0502040204020203" pitchFamily="34" charset="0"/>
                <a:hlinkClick r:id="rId2"/>
              </a:rPr>
              <a:t>.</a:t>
            </a:r>
            <a:r>
              <a:rPr lang="en-US" u="sng" dirty="0" smtClean="0">
                <a:latin typeface="Bahnschrift SemiBold" panose="020B0502040204020203" pitchFamily="34" charset="0"/>
                <a:hlinkClick r:id="rId2"/>
              </a:rPr>
              <a:t>be</a:t>
            </a:r>
            <a:r>
              <a:rPr lang="ru-RU" u="sng" dirty="0" smtClean="0">
                <a:latin typeface="Bahnschrift SemiBold" panose="020B0502040204020203" pitchFamily="34" charset="0"/>
                <a:hlinkClick r:id="rId2"/>
              </a:rPr>
              <a:t>/134</a:t>
            </a:r>
            <a:r>
              <a:rPr lang="en-US" u="sng" dirty="0" err="1" smtClean="0">
                <a:latin typeface="Bahnschrift SemiBold" panose="020B0502040204020203" pitchFamily="34" charset="0"/>
                <a:hlinkClick r:id="rId2"/>
              </a:rPr>
              <a:t>wusZ</a:t>
            </a:r>
            <a:r>
              <a:rPr lang="ru-RU" u="sng" dirty="0" smtClean="0">
                <a:latin typeface="Bahnschrift SemiBold" panose="020B0502040204020203" pitchFamily="34" charset="0"/>
                <a:hlinkClick r:id="rId2"/>
              </a:rPr>
              <a:t>9</a:t>
            </a:r>
            <a:r>
              <a:rPr lang="en-US" u="sng" dirty="0" err="1" smtClean="0">
                <a:latin typeface="Bahnschrift SemiBold" panose="020B0502040204020203" pitchFamily="34" charset="0"/>
                <a:hlinkClick r:id="rId2"/>
              </a:rPr>
              <a:t>nEo</a:t>
            </a:r>
            <a:r>
              <a:rPr lang="ru-RU" dirty="0" smtClean="0">
                <a:latin typeface="Bahnschrift SemiBold" panose="020B0502040204020203" pitchFamily="34" charset="0"/>
              </a:rPr>
              <a:t>    1сть</a:t>
            </a:r>
          </a:p>
          <a:p>
            <a:r>
              <a:rPr lang="en-US" u="sng" dirty="0" smtClean="0">
                <a:latin typeface="Bahnschrift SemiBold" panose="020B0502040204020203" pitchFamily="34" charset="0"/>
                <a:hlinkClick r:id="rId3"/>
              </a:rPr>
              <a:t>https</a:t>
            </a:r>
            <a:r>
              <a:rPr lang="ru-RU" u="sng" dirty="0" smtClean="0">
                <a:latin typeface="Bahnschrift SemiBold" panose="020B0502040204020203" pitchFamily="34" charset="0"/>
                <a:hlinkClick r:id="rId3"/>
              </a:rPr>
              <a:t>://</a:t>
            </a:r>
            <a:r>
              <a:rPr lang="en-US" u="sng" dirty="0" err="1" smtClean="0">
                <a:latin typeface="Bahnschrift SemiBold" panose="020B0502040204020203" pitchFamily="34" charset="0"/>
                <a:hlinkClick r:id="rId3"/>
              </a:rPr>
              <a:t>youtu</a:t>
            </a:r>
            <a:r>
              <a:rPr lang="ru-RU" u="sng" dirty="0" smtClean="0">
                <a:latin typeface="Bahnschrift SemiBold" panose="020B0502040204020203" pitchFamily="34" charset="0"/>
                <a:hlinkClick r:id="rId3"/>
              </a:rPr>
              <a:t>.</a:t>
            </a:r>
            <a:r>
              <a:rPr lang="en-US" u="sng" dirty="0" smtClean="0">
                <a:latin typeface="Bahnschrift SemiBold" panose="020B0502040204020203" pitchFamily="34" charset="0"/>
                <a:hlinkClick r:id="rId3"/>
              </a:rPr>
              <a:t>be</a:t>
            </a:r>
            <a:r>
              <a:rPr lang="ru-RU" u="sng" dirty="0" smtClean="0">
                <a:latin typeface="Bahnschrift SemiBold" panose="020B0502040204020203" pitchFamily="34" charset="0"/>
                <a:hlinkClick r:id="rId3"/>
              </a:rPr>
              <a:t>/</a:t>
            </a:r>
            <a:r>
              <a:rPr lang="en-US" u="sng" dirty="0" err="1" smtClean="0">
                <a:latin typeface="Bahnschrift SemiBold" panose="020B0502040204020203" pitchFamily="34" charset="0"/>
                <a:hlinkClick r:id="rId3"/>
              </a:rPr>
              <a:t>ZbHmh</a:t>
            </a:r>
            <a:r>
              <a:rPr lang="ru-RU" u="sng" dirty="0" smtClean="0">
                <a:latin typeface="Bahnschrift SemiBold" panose="020B0502040204020203" pitchFamily="34" charset="0"/>
                <a:hlinkClick r:id="rId3"/>
              </a:rPr>
              <a:t>06</a:t>
            </a:r>
            <a:r>
              <a:rPr lang="en-US" u="sng" dirty="0" err="1" smtClean="0">
                <a:latin typeface="Bahnschrift SemiBold" panose="020B0502040204020203" pitchFamily="34" charset="0"/>
                <a:hlinkClick r:id="rId3"/>
              </a:rPr>
              <a:t>HJqk</a:t>
            </a:r>
            <a:r>
              <a:rPr lang="ru-RU" dirty="0" smtClean="0">
                <a:latin typeface="Bahnschrift SemiBold" panose="020B0502040204020203" pitchFamily="34" charset="0"/>
              </a:rPr>
              <a:t>    2 часть</a:t>
            </a:r>
            <a:endParaRPr lang="ru-RU" dirty="0" smtClean="0"/>
          </a:p>
          <a:p>
            <a:endParaRPr lang="en-US" dirty="0">
              <a:solidFill>
                <a:srgbClr val="0070C0"/>
              </a:solidFill>
              <a:latin typeface="Bahnschrift SemiBold" panose="020B0502040204020203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6043" y="487017"/>
            <a:ext cx="3641035" cy="5375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6428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</TotalTime>
  <Words>124</Words>
  <Application>Microsoft Office PowerPoint</Application>
  <PresentationFormat>Широкоэкранный</PresentationFormat>
  <Paragraphs>14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Bahnschrift SemiBold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</cp:revision>
  <dcterms:created xsi:type="dcterms:W3CDTF">2023-08-07T08:28:52Z</dcterms:created>
  <dcterms:modified xsi:type="dcterms:W3CDTF">2023-08-07T08:48:34Z</dcterms:modified>
</cp:coreProperties>
</file>